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2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9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60"/>
  </p:normalViewPr>
  <p:slideViewPr>
    <p:cSldViewPr>
      <p:cViewPr>
        <p:scale>
          <a:sx n="66" d="100"/>
          <a:sy n="66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2095-A2D3-440A-A456-109AD322565F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77A8-D984-4DC4-A68E-582C768D2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27BA-1D3C-430B-9D94-CEE66E27B1C5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4360-28A2-424D-92A6-9A6F0FED0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A3FC-7959-4114-A44A-DF790863236E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2B2D-868B-4CEB-BB83-1EA1FBDAE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D9CD-B510-4447-B90A-B4005E306ADB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0965-0CAF-4245-B1EA-FECF695CA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0A30-EC31-47EB-90F4-92C1B5692472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7120-A6E1-438B-B142-B22E3F833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BA26-2FF7-4566-BF33-8A39872FB6FA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41DC-A0F5-4984-9A47-3FFB7CA11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BD9C-D22D-488C-9419-2AFFC3C13B08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E2E9-B62D-4CE4-B589-97361FCE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2AFA-1D20-4362-AEFC-1A65B9B13150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E8AC-D85E-4E3D-B178-FDA05D2A4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8164-6A0D-4841-9666-3FF2ED1E6D83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8859-33B6-415E-B0F2-B55A47DF5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20CA-7B49-4B38-A1DC-53861011DA92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033A-BA04-4E39-AA98-8C995FFA8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D489-35D5-4D1C-9D28-1A89C61F8689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FD49-04D8-4CE5-84F2-386D1F41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BF39-ACC6-4CE7-942B-8BB4533B3C34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43D0-65A7-4BA0-B86E-B16F454C6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1EDF-B5D1-45AB-BAA7-4CE71E030F2F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A369-FF3C-430E-B877-6B31C6B5F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BFEE5-8F85-4972-8AE8-8AA7E39FB4FF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5DACD-6251-4225-9BA3-294550DE4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школа\ДЛЯ ШКОЛЫ\фон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171450"/>
            <a:ext cx="104330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252413" y="1196975"/>
            <a:ext cx="9793288" cy="3240088"/>
          </a:xfrm>
        </p:spPr>
        <p:txBody>
          <a:bodyPr/>
          <a:lstStyle/>
          <a:p>
            <a:pPr eaLnBrk="1" hangingPunct="1"/>
            <a:r>
              <a:rPr lang="ru-RU" sz="5400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Грейдинг</a:t>
            </a:r>
            <a:r>
              <a:rPr lang="ru-RU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технология построения системы управления педагогическим персоналом</a:t>
            </a:r>
          </a:p>
        </p:txBody>
      </p:sp>
      <p:pic>
        <p:nvPicPr>
          <p:cNvPr id="15363" name="Picture 3" descr="G:\школа\ДЛЯ ШКОЛЫ\Эмблема шко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7288" y="188913"/>
            <a:ext cx="163671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37063"/>
            <a:ext cx="83518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76" name="Group 24"/>
          <p:cNvGraphicFramePr>
            <a:graphicFrameLocks noGrp="1"/>
          </p:cNvGraphicFramePr>
          <p:nvPr>
            <p:ph type="title"/>
          </p:nvPr>
        </p:nvGraphicFramePr>
        <p:xfrm>
          <a:off x="0" y="260350"/>
          <a:ext cx="9144000" cy="1143000"/>
        </p:xfrm>
        <a:graphic>
          <a:graphicData uri="http://schemas.openxmlformats.org/drawingml/2006/table">
            <a:tbl>
              <a:tblPr/>
              <a:tblGrid>
                <a:gridCol w="1547813"/>
                <a:gridCol w="1800225"/>
                <a:gridCol w="2376487"/>
                <a:gridCol w="1655763"/>
                <a:gridCol w="1763712"/>
              </a:tblGrid>
              <a:tr h="49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234" name="Group 82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2620963"/>
        </p:xfrm>
        <a:graphic>
          <a:graphicData uri="http://schemas.openxmlformats.org/drawingml/2006/table">
            <a:tbl>
              <a:tblPr/>
              <a:tblGrid>
                <a:gridCol w="1527175"/>
                <a:gridCol w="1776413"/>
                <a:gridCol w="2420937"/>
                <a:gridCol w="1655763"/>
                <a:gridCol w="1763712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Распространение педагогического опыта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школьном конкурсе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 от учителя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конкурса-4 балла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конкурса-3 балла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конкурсе-2 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участия-0 баллов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дополнительных функций по управлению школы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любой разработки -2 балла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41"/>
          <p:cNvSpPr>
            <a:spLocks noChangeShapeType="1"/>
          </p:cNvSpPr>
          <p:nvPr/>
        </p:nvSpPr>
        <p:spPr bwMode="auto">
          <a:xfrm>
            <a:off x="5029200" y="1941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3374" name="Group 126"/>
          <p:cNvGraphicFramePr>
            <a:graphicFrameLocks noGrp="1"/>
          </p:cNvGraphicFramePr>
          <p:nvPr/>
        </p:nvGraphicFramePr>
        <p:xfrm>
          <a:off x="0" y="1412875"/>
          <a:ext cx="9144000" cy="5394325"/>
        </p:xfrm>
        <a:graphic>
          <a:graphicData uri="http://schemas.openxmlformats.org/drawingml/2006/table">
            <a:tbl>
              <a:tblPr/>
              <a:tblGrid>
                <a:gridCol w="1547813"/>
                <a:gridCol w="1800225"/>
                <a:gridCol w="2160587"/>
                <a:gridCol w="1871663"/>
                <a:gridCol w="1763712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Внеурочная деятельность по предмету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мероприятий по предмету вне урока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мероприятия, организованных учителем  по предмету на школьном уровне,  с привлечением обучающихся в количестве  более 100 челове-3 балла, более 50 человек-2 балла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мероприятия, организованных учителем  по предмету на школьном уровне,  с привлечением обучающихся в количестве менее 50 человек-1 балл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мероприятий-0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программы  и проведение краткосрочных курсов, курсов внеурочной деятельности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каждую составленную  и реализованную программу-2 балла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программы курса-0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информации о проведенном мероприятии в СМИ, на сайте школы, в социальных сетях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каждую публикацию в  СМИ-5 баллов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каждую публикацию на сайте школы,  в социальных сетях-2 балла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364" name="Group 116"/>
          <p:cNvGraphicFramePr>
            <a:graphicFrameLocks noGrp="1"/>
          </p:cNvGraphicFramePr>
          <p:nvPr>
            <p:ph type="title"/>
          </p:nvPr>
        </p:nvGraphicFramePr>
        <p:xfrm>
          <a:off x="0" y="274638"/>
          <a:ext cx="9144000" cy="1143000"/>
        </p:xfrm>
        <a:graphic>
          <a:graphicData uri="http://schemas.openxmlformats.org/drawingml/2006/table">
            <a:tbl>
              <a:tblPr/>
              <a:tblGrid>
                <a:gridCol w="1547813"/>
                <a:gridCol w="1800225"/>
                <a:gridCol w="2160587"/>
                <a:gridCol w="1871663"/>
                <a:gridCol w="1763712"/>
              </a:tblGrid>
              <a:tr h="49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75" name="Group 179"/>
          <p:cNvGraphicFramePr>
            <a:graphicFrameLocks noGrp="1"/>
          </p:cNvGraphicFramePr>
          <p:nvPr>
            <p:ph idx="1"/>
          </p:nvPr>
        </p:nvGraphicFramePr>
        <p:xfrm>
          <a:off x="34925" y="1208088"/>
          <a:ext cx="9109075" cy="5638800"/>
        </p:xfrm>
        <a:graphic>
          <a:graphicData uri="http://schemas.openxmlformats.org/drawingml/2006/table">
            <a:tbl>
              <a:tblPr/>
              <a:tblGrid>
                <a:gridCol w="1479550"/>
                <a:gridCol w="1730375"/>
                <a:gridCol w="2019300"/>
                <a:gridCol w="1803400"/>
                <a:gridCol w="2076450"/>
              </a:tblGrid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деятельности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проектах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проекта,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Руководство деятельности при реализации проекта-5 балла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Соучастие в реализации проекта-3 балла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деятельности в реализации проекта-0 баллов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Независимые экспертизы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работе комиссий независимых экспертиз (НИКО, ЕГЭ,ОГЭ, ВПР, ВСОШ)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комиссиях-2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работы в комиссиях-0 баллов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труда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травм обучающихся на уроках и во внеурочное время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травм обучающихся -1 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травм обучающихся-минус 2 балла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467" name="Group 171"/>
          <p:cNvGraphicFramePr>
            <a:graphicFrameLocks noGrp="1"/>
          </p:cNvGraphicFramePr>
          <p:nvPr>
            <p:ph type="title"/>
          </p:nvPr>
        </p:nvGraphicFramePr>
        <p:xfrm>
          <a:off x="0" y="0"/>
          <a:ext cx="9109075" cy="1143000"/>
        </p:xfrm>
        <a:graphic>
          <a:graphicData uri="http://schemas.openxmlformats.org/drawingml/2006/table">
            <a:tbl>
              <a:tblPr/>
              <a:tblGrid>
                <a:gridCol w="1470025"/>
                <a:gridCol w="1711325"/>
                <a:gridCol w="2052638"/>
                <a:gridCol w="1778000"/>
                <a:gridCol w="2097087"/>
              </a:tblGrid>
              <a:tr h="49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19" name="Group 75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9180513" cy="4525962"/>
        </p:xfrm>
        <a:graphic>
          <a:graphicData uri="http://schemas.openxmlformats.org/drawingml/2006/table">
            <a:tbl>
              <a:tblPr/>
              <a:tblGrid>
                <a:gridCol w="1476375"/>
                <a:gridCol w="1727200"/>
                <a:gridCol w="3816350"/>
                <a:gridCol w="2160588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Наставничество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наставничества, оказание методической помощи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наставничества- от 1 до 5 баллов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каждого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наставничества-0 баллов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Наполняемость классов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обучающихся для дальнейшего обучения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каждого приведенного обучающегося -1 балл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каждого приведенного обучающегося с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-2 балла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398" name="Group 54"/>
          <p:cNvGraphicFramePr>
            <a:graphicFrameLocks noGrp="1"/>
          </p:cNvGraphicFramePr>
          <p:nvPr>
            <p:ph type="title"/>
          </p:nvPr>
        </p:nvGraphicFramePr>
        <p:xfrm>
          <a:off x="0" y="404813"/>
          <a:ext cx="9144000" cy="1143000"/>
        </p:xfrm>
        <a:graphic>
          <a:graphicData uri="http://schemas.openxmlformats.org/drawingml/2006/table">
            <a:tbl>
              <a:tblPr/>
              <a:tblGrid>
                <a:gridCol w="1476375"/>
                <a:gridCol w="1717675"/>
                <a:gridCol w="2060575"/>
                <a:gridCol w="1784350"/>
                <a:gridCol w="2105025"/>
              </a:tblGrid>
              <a:tr h="49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>
            <p:ph type="body" idx="1"/>
          </p:nvPr>
        </p:nvSpPr>
        <p:spPr>
          <a:xfrm>
            <a:off x="611188" y="981075"/>
            <a:ext cx="8229600" cy="452596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600" b="1" u="sng" smtClean="0">
                <a:solidFill>
                  <a:schemeClr val="accent2"/>
                </a:solidFill>
                <a:latin typeface="Times New Roman" pitchFamily="18" charset="0"/>
              </a:rPr>
              <a:t>Направления деятельности классного руководителя</a:t>
            </a:r>
          </a:p>
          <a:p>
            <a:pPr algn="ctr" eaLnBrk="1" hangingPunct="1">
              <a:lnSpc>
                <a:spcPct val="90000"/>
              </a:lnSpc>
            </a:pPr>
            <a:endParaRPr lang="ru-RU" sz="3600" b="1" u="sng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1. Организация деятельности классного коллектива</a:t>
            </a:r>
          </a:p>
          <a:p>
            <a:pPr algn="ctr" eaLnBrk="1" hangingPunct="1">
              <a:lnSpc>
                <a:spcPct val="90000"/>
              </a:lnSpc>
            </a:pPr>
            <a:endParaRPr lang="ru-RU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2. Организация воспитательного процесса</a:t>
            </a:r>
          </a:p>
          <a:p>
            <a:pPr algn="ctr" eaLnBrk="1" hangingPunct="1">
              <a:lnSpc>
                <a:spcPct val="90000"/>
              </a:lnSpc>
            </a:pPr>
            <a:endParaRPr lang="ru-RU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3. Работа с родителями</a:t>
            </a:r>
          </a:p>
          <a:p>
            <a:pPr algn="ctr" eaLnBrk="1" hangingPunct="1">
              <a:lnSpc>
                <a:spcPct val="90000"/>
              </a:lnSpc>
            </a:pPr>
            <a:endParaRPr lang="ru-RU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99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516563"/>
            <a:ext cx="83518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1511" name="Group 71"/>
          <p:cNvGraphicFramePr>
            <a:graphicFrameLocks noGrp="1"/>
          </p:cNvGraphicFramePr>
          <p:nvPr>
            <p:ph type="title"/>
          </p:nvPr>
        </p:nvGraphicFramePr>
        <p:xfrm>
          <a:off x="0" y="0"/>
          <a:ext cx="9144000" cy="6946900"/>
        </p:xfrm>
        <a:graphic>
          <a:graphicData uri="http://schemas.openxmlformats.org/drawingml/2006/table">
            <a:tbl>
              <a:tblPr/>
              <a:tblGrid>
                <a:gridCol w="1106488"/>
                <a:gridCol w="1792287"/>
                <a:gridCol w="1785938"/>
                <a:gridCol w="1441450"/>
                <a:gridCol w="1606550"/>
                <a:gridCol w="1411287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Индикаторы    в баллах и %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79400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деятельности классного коллектива.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988">
                <a:tc row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1.Ведение документации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Наполняемость плана воспитательными мероприятиями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плана воспитательной работы классного руководителя (все разделы)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97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Своевременное заполнении информацией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1-2 замечания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Своевременное заполнении информацией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замечания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Ведение протоколов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родительских собраний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 протоколы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все 90-99%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 или меньше 90%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Информационно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аналитическая справка зам. дир ВР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и наличие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pitchFamily="18" charset="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отчетов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со сроками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напоминание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предоставляется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из аналит. справки зам. дир. по ВР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Отчеты по запросу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119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Ведение ЭЖ (кл. часы, общие сведения об обучающихся)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0-1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замечания за год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замечания за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и более  замечаний  за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Организация в классе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образ-ного процесса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Стабильность, рост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 50%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 10% и ниже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911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посещаемости и опозданий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опозданий до 5 раз в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Посещаемости-нет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опозданий 6-8 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Посещ.-1-2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опозданий 9 и более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Журнал учета отсутствующих и опоздавших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Таблица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40" name="Group 52"/>
          <p:cNvGraphicFramePr>
            <a:graphicFrameLocks noGrp="1"/>
          </p:cNvGraphicFramePr>
          <p:nvPr>
            <p:ph type="title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114425"/>
                <a:gridCol w="1368425"/>
                <a:gridCol w="1728788"/>
                <a:gridCol w="1657350"/>
                <a:gridCol w="2160587"/>
                <a:gridCol w="111442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Индикаторы    в баллах и %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82575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воспитательного процесса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 row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 классе  воспитательного процесса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правонарушений у обучающихся класса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47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1нарушение , работа ведется постоянно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обуч-ся в классе, стоящих на общешк-ом учете, в ОДН, ОПН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отсутствие работы с ними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263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поездок, экскурсий, посещение выставок на уровне России, Удмуртии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сотрудничество с туроператорами России, Удмуртии,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экскурсий, выставок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сотрудничество с туроператорами г.Ижевска организация экскурсий , выставок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сотрудничества с туроператорами Удмуртии, России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кл. руководителя по итогам полугодия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133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Организованное горячее питание для обуч-ся всего класса 100%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Организованное горячее питание не менее 70% обучающихся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Неорганизованное питание обучающихся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Участие в молодежных движениях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РДШ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«Юность»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Волонтерский отряд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63" name="Group 51"/>
          <p:cNvGraphicFramePr>
            <a:graphicFrameLocks noGrp="1"/>
          </p:cNvGraphicFramePr>
          <p:nvPr>
            <p:ph type="title"/>
          </p:nvPr>
        </p:nvGraphicFramePr>
        <p:xfrm>
          <a:off x="0" y="0"/>
          <a:ext cx="9144000" cy="6597650"/>
        </p:xfrm>
        <a:graphic>
          <a:graphicData uri="http://schemas.openxmlformats.org/drawingml/2006/table">
            <a:tbl>
              <a:tblPr/>
              <a:tblGrid>
                <a:gridCol w="1084263"/>
                <a:gridCol w="2012950"/>
                <a:gridCol w="1779587"/>
                <a:gridCol w="1462088"/>
                <a:gridCol w="1330325"/>
                <a:gridCol w="130175"/>
                <a:gridCol w="134461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Индикаторы    в баллах и %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11163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воспитательного процесса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750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деятельности учащихся в системе ДО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Занятость учащихся в системе ДО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баллов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системе ДО занято 100% учащихся класса;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системе ДО занято 80-90% учащихся класса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системе ДО занято менее 80 % учащихся класса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Информация о занятости в ДО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Листы учета посещаемости занятий ДО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Портфолио учащихся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платных образовательных услуг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90-100%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100%-5б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50-89%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Менее 50%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Сдача норм ГТО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 и более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человек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87" name="Group 51"/>
          <p:cNvGraphicFramePr>
            <a:graphicFrameLocks noGrp="1"/>
          </p:cNvGraphicFramePr>
          <p:nvPr>
            <p:ph type="title"/>
          </p:nvPr>
        </p:nvGraphicFramePr>
        <p:xfrm>
          <a:off x="0" y="0"/>
          <a:ext cx="9144000" cy="7273925"/>
        </p:xfrm>
        <a:graphic>
          <a:graphicData uri="http://schemas.openxmlformats.org/drawingml/2006/table">
            <a:tbl>
              <a:tblPr/>
              <a:tblGrid>
                <a:gridCol w="1400175"/>
                <a:gridCol w="1476375"/>
                <a:gridCol w="1917700"/>
                <a:gridCol w="1622425"/>
                <a:gridCol w="1422400"/>
                <a:gridCol w="1304925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Индикаторы    в баллах и %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92100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Взаимодействие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 родителями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Родитель- организатор мероприятий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баллов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028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– 2 и более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-1 более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мероприятий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Анкетирование родительской общественности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32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родителей в школьных меропр-ях, конференциях, спортивных соревнованиях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90-100%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70-89%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Меньше 50%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74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жалоб, решение проблемных вопросов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 жалоб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Решение проблемного вопроса на уровне учителя или зам. директора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Обращение за решением проблемного вопроса в ЦБ ОР, в УО, в МО и НУР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Заявление родителей</a:t>
                      </a:r>
                    </a:p>
                  </a:txBody>
                  <a:tcPr marL="58579" marR="5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Апробирование стимулирующих механизмов, которые позволят образовательному учреждению перейти на новую систему оплаты труда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:\школа\ДЛЯ ШКОЛЫ\фон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892175"/>
            <a:ext cx="10433050" cy="80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323850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z="4500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Школьные методические объединения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Показатели результативности руководителя ШМО представлены в двух частях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1.Основные виды деятельности руководителя МО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Работа методического объединения по изучению, обобщению и распространению педагогического опыта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908050"/>
            <a:ext cx="24479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G:\школа\ДЛЯ ШКОЛЫ\Эмблема шко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-387350"/>
            <a:ext cx="163671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часть: Основные виды деятельности руководителя МО: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61200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78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виды деятельности руководителя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Ведение документации в соответствии с Положением о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Ведется полностью в соответствии с Положением о МО (поставлена цель, определены задачи, формулирована методическая тема и т.д.)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Ведется в основном с Положением о МО (не все поставленные задачи можно реализовать, отдельные темы учителей по самообразованию не соответствуют теме ОУ)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Ведется, но не соответствует Положению о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8061325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52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виды деятельности руководителя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заседаний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заседания МО проведены согласно плану работы (протоколы), выполнение решений контролируется, отслеживаются результаты деятельности учителей, входящих в МО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все заседания МО, на которых рассмотрено большинство из запланированных вопросов, выполнение решений в основном контролируется, отслеживается деятельность учителей, входящих в состав МО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Заседания проводятся от случая к случаю. Выполнение решений не контролируется, результаты деятельности не отслеживаются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572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виды деятельности руководителя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Сотрудничество  с Центром столичного образования  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 организовывало мероприятие (ия) в районе (за каждое)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МО посещали семинары, мастер классы, организованные ЦСО (подтверждающие справки) (за каждую)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 не принимало участие в реализации плана  Центра столичного образования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040563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85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виды деятельности руководителя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педагогов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 начисляются за каждого прошедшего курсы в текущем учебном году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Инновационная деятельность ОУ (работа в творческих группах)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Организует участие 70-90 % учителей МО в  инновационной  деятельности (творч. гр.)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участие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30-69 % учителей МО 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инновационной  деятельности (творч. гр.)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30 % МО принимает   участие в  инновационной  деятельности (творч. гр.)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248525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95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9794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методического объединения по изучению, обобщению и распространению педагогического опыта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публикаций у МО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70 % и более % учителей имеют публикации в текущем учебном году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30 %-69% учителей имеют пубкации в текущем учебном году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Менее 30% публикаций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методического объединения по изучению, обобщению и распространению педагогического опыта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конкурсах педагогического мастерства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60-90 % учителей МО приняло участие в конкурсах. Дополнительный балл за каждого победителя, доп.балл за наличие призера (ов).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30-59 % учителей МО приняло участие в конкурсах.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 балл за каждого победителя, доп.балл за наличие призера (ов).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30 %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070725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методического объединения по изучению, обобщению и распространению педагогического опыта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с молодыми специалистами (организация наставничества)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Работает школа наставничества в соответствии с планом работы (план, справки или анализ в протоколе)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наставничества работает в соответствии с планом работы (представлен план), отсутствует анализ, не представлены справки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молодыми специалистами отсутствует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методического объединения по изучению, обобщению и распространению педагогического опыта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МО «Дня науки» (за каждый)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организовало и провело в учебном году «День науки», представило материалы в электронном и бумажном носителе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участвовало в проведении «Дня науки» или организовало и провело, но не на должном уровне, представлены все материалы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не приняло участие в мероприятии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510463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95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9794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методического объединения по изучению, обобщению и распространению педагогического опыта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обучающихся к НПК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победители или призеры Республиканского этапа НПК (за каждого)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победители или призеры районного этапа НПК (за каждого).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не подготовили учащихся ни к одному из этапов НПК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8435975" cy="1143000"/>
          </a:xfrm>
        </p:spPr>
        <p:txBody>
          <a:bodyPr/>
          <a:lstStyle/>
          <a:p>
            <a:pPr algn="r" eaLnBrk="1" hangingPunct="1"/>
            <a: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b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управленческих задач: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Дифференциация заработной платы в соответствии с реальным трудовым вкладом работников</a:t>
            </a:r>
          </a:p>
          <a:p>
            <a:pPr algn="just" eaLnBrk="1" hangingPunct="1">
              <a:buFontTx/>
              <a:buChar char="-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преподавателей в мероприятия модернизации учебного процесса</a:t>
            </a:r>
          </a:p>
          <a:p>
            <a:pPr algn="just" eaLnBrk="1" hangingPunct="1">
              <a:buFontTx/>
              <a:buChar char="-"/>
            </a:pPr>
            <a:r>
              <a:rPr lang="ru-RU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Поощрение деятельности, оплата которой не предусмотрена другими источниками выплат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178675"/>
        </p:xfrm>
        <a:graphic>
          <a:graphicData uri="http://schemas.openxmlformats.org/drawingml/2006/table">
            <a:tbl>
              <a:tblPr/>
              <a:tblGrid>
                <a:gridCol w="1920875"/>
                <a:gridCol w="2546350"/>
                <a:gridCol w="2525713"/>
                <a:gridCol w="215106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балла)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балл)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баллов)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85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методического объединения по изучению, обобщению и распространению педагогического опыта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обучающихся в конкурсах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 Всероссийских, Республиканских конкурсов, в т.ч. дистанционных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каждого)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призеры, городских конкурсов (за каждого),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Доп.балл (за всех) если есть участники Республиканских, Всероссийских конкурсов в т.ч. дистанционных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не принимали участия в конкурсах</a:t>
                      </a:r>
                    </a:p>
                  </a:txBody>
                  <a:tcPr marL="64136" marR="64136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250825" y="1700213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accent2"/>
                </a:solidFill>
              </a:rPr>
              <a:t>Спасибо за внимание!</a:t>
            </a:r>
          </a:p>
        </p:txBody>
      </p:sp>
      <p:pic>
        <p:nvPicPr>
          <p:cNvPr id="4608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76700"/>
            <a:ext cx="83518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Понятие «ГРЕЙДИНГ»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От англ.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– этап, степень, ранг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Универсальная система: ответственность, опыт, знания, результативность деятельности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439863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Введение ФГОС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Внедрение профессионального стандарта педагога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Критерии эффективности работы школы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624888" cy="13319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Индикаторы и показатели деятельности учителя - предметника</a:t>
            </a:r>
          </a:p>
        </p:txBody>
      </p:sp>
      <p:graphicFrame>
        <p:nvGraphicFramePr>
          <p:cNvPr id="32018" name="Group 274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5445125"/>
        </p:xfrm>
        <a:graphic>
          <a:graphicData uri="http://schemas.openxmlformats.org/drawingml/2006/table">
            <a:tbl>
              <a:tblPr/>
              <a:tblGrid>
                <a:gridCol w="1265238"/>
                <a:gridCol w="1839912"/>
                <a:gridCol w="2055813"/>
                <a:gridCol w="2052637"/>
                <a:gridCol w="1930400"/>
              </a:tblGrid>
              <a:tr h="9064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51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обучения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рост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(%)-2 балла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стабильность (%)-1 балл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снижение (%)-0 баллов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документацией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Ведение  классного журнала по предмету  в течение учебного года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замечаний-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замечания 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и более замечаний-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баллов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5110" name="Group 294"/>
          <p:cNvGraphicFramePr>
            <a:graphicFrameLocks noGrp="1"/>
          </p:cNvGraphicFramePr>
          <p:nvPr>
            <p:ph sz="half" idx="1"/>
          </p:nvPr>
        </p:nvGraphicFramePr>
        <p:xfrm>
          <a:off x="0" y="1052513"/>
          <a:ext cx="9144000" cy="1655762"/>
        </p:xfrm>
        <a:graphic>
          <a:graphicData uri="http://schemas.openxmlformats.org/drawingml/2006/table">
            <a:tbl>
              <a:tblPr/>
              <a:tblGrid>
                <a:gridCol w="1258888"/>
                <a:gridCol w="1860550"/>
                <a:gridCol w="2060575"/>
                <a:gridCol w="2055812"/>
                <a:gridCol w="1908175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 с родителями, коллегами, обучающимися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жалоб, решение проблемных вопросов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жалоб-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проблемного вопроса  на уровне учителя, заместителя директора, директора- 1 балл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Обращение за решением проблемного вопроса в ЦО-ЦБ ОР, в УО, в МО и Н УР  (минус 2 б за каждое)-0 бал.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106" name="Group 290"/>
          <p:cNvGraphicFramePr>
            <a:graphicFrameLocks noGrp="1"/>
          </p:cNvGraphicFramePr>
          <p:nvPr>
            <p:ph sz="quarter" idx="2"/>
          </p:nvPr>
        </p:nvGraphicFramePr>
        <p:xfrm>
          <a:off x="0" y="0"/>
          <a:ext cx="9144000" cy="1089025"/>
        </p:xfrm>
        <a:graphic>
          <a:graphicData uri="http://schemas.openxmlformats.org/drawingml/2006/table">
            <a:tbl>
              <a:tblPr/>
              <a:tblGrid>
                <a:gridCol w="1265238"/>
                <a:gridCol w="1839912"/>
                <a:gridCol w="2055813"/>
                <a:gridCol w="2052637"/>
                <a:gridCol w="1930400"/>
              </a:tblGrid>
              <a:tr h="449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109" name="Group 293"/>
          <p:cNvGraphicFramePr>
            <a:graphicFrameLocks noGrp="1"/>
          </p:cNvGraphicFramePr>
          <p:nvPr>
            <p:ph sz="quarter" idx="3"/>
          </p:nvPr>
        </p:nvGraphicFramePr>
        <p:xfrm>
          <a:off x="0" y="2635250"/>
          <a:ext cx="9144000" cy="4237038"/>
        </p:xfrm>
        <a:graphic>
          <a:graphicData uri="http://schemas.openxmlformats.org/drawingml/2006/table">
            <a:tbl>
              <a:tblPr/>
              <a:tblGrid>
                <a:gridCol w="1257300"/>
                <a:gridCol w="1873250"/>
                <a:gridCol w="2016125"/>
                <a:gridCol w="2089150"/>
                <a:gridCol w="1908175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одаренными детьми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школьном этапе ВОШ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 процедуре организации школьного этапа -1         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обучающихся во Всероссийской олимпиаде школьников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на уровне РФ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каждого)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 баллов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 баллов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на уровне УР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каждого)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баллов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на муниципальном уровне (за каждого)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баллов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баллов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победителей и призеров на любом уровне-0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1163" name="Group 203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1006475"/>
        </p:xfrm>
        <a:graphic>
          <a:graphicData uri="http://schemas.openxmlformats.org/drawingml/2006/table">
            <a:tbl>
              <a:tblPr/>
              <a:tblGrid>
                <a:gridCol w="1265238"/>
                <a:gridCol w="1839912"/>
                <a:gridCol w="2055813"/>
                <a:gridCol w="2051050"/>
                <a:gridCol w="1931987"/>
              </a:tblGrid>
              <a:tr h="355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168" name="Group 208"/>
          <p:cNvGraphicFramePr>
            <a:graphicFrameLocks noGrp="1"/>
          </p:cNvGraphicFramePr>
          <p:nvPr>
            <p:ph sz="quarter" idx="2"/>
          </p:nvPr>
        </p:nvGraphicFramePr>
        <p:xfrm>
          <a:off x="0" y="908050"/>
          <a:ext cx="9144000" cy="3170238"/>
        </p:xfrm>
        <a:graphic>
          <a:graphicData uri="http://schemas.openxmlformats.org/drawingml/2006/table">
            <a:tbl>
              <a:tblPr/>
              <a:tblGrid>
                <a:gridCol w="1257300"/>
                <a:gridCol w="1873250"/>
                <a:gridCol w="2073275"/>
                <a:gridCol w="1941513"/>
                <a:gridCol w="1998662"/>
              </a:tblGrid>
              <a:tr h="1162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одаренными детьми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 обучающихся  в  очных НПК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на уровне РФ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каждого)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 б.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на  муниципальном уровне (за каждого)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б.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 - 3 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победителей и призеров на  любом уровне-0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23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на уровне УР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каждого)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б.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на  школьном уровне (за каждого)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б.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 - 1 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169" name="Group 209"/>
          <p:cNvGraphicFramePr>
            <a:graphicFrameLocks noGrp="1"/>
          </p:cNvGraphicFramePr>
          <p:nvPr>
            <p:ph sz="quarter" idx="3"/>
          </p:nvPr>
        </p:nvGraphicFramePr>
        <p:xfrm>
          <a:off x="0" y="4076700"/>
          <a:ext cx="9144000" cy="2865438"/>
        </p:xfrm>
        <a:graphic>
          <a:graphicData uri="http://schemas.openxmlformats.org/drawingml/2006/table">
            <a:tbl>
              <a:tblPr/>
              <a:tblGrid>
                <a:gridCol w="1257300"/>
                <a:gridCol w="1873250"/>
                <a:gridCol w="2073275"/>
                <a:gridCol w="1941513"/>
                <a:gridCol w="1998662"/>
              </a:tblGrid>
              <a:tr h="230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одаренными детьми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обучающихся  в различных олимпиадах, конкурсах, грантах (РОСНАНО, Малая академия наук, ЦРМ)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и призеров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международного (8 баллов),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всероссийского (7 баллов),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республиканского (6 баллов),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(5 баллов) уровней    За каждого.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 обучающихся в олимпиадах, конкурсах, грантах  на уровне: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(4 балла),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  (3 балла),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(2 балла),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   (1 балл)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победителей и призеров, участников на любом уровне-0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67" name="Group 63"/>
          <p:cNvGraphicFramePr>
            <a:graphicFrameLocks noGrp="1"/>
          </p:cNvGraphicFramePr>
          <p:nvPr>
            <p:ph type="title"/>
          </p:nvPr>
        </p:nvGraphicFramePr>
        <p:xfrm>
          <a:off x="0" y="0"/>
          <a:ext cx="9144000" cy="1143000"/>
        </p:xfrm>
        <a:graphic>
          <a:graphicData uri="http://schemas.openxmlformats.org/drawingml/2006/table">
            <a:tbl>
              <a:tblPr/>
              <a:tblGrid>
                <a:gridCol w="1979613"/>
                <a:gridCol w="1944687"/>
                <a:gridCol w="1800225"/>
                <a:gridCol w="1584325"/>
                <a:gridCol w="1835150"/>
              </a:tblGrid>
              <a:tr h="49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Недопустимый 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07" name="Group 103"/>
          <p:cNvGraphicFramePr>
            <a:graphicFrameLocks noGrp="1"/>
          </p:cNvGraphicFramePr>
          <p:nvPr>
            <p:ph sz="half" idx="1"/>
          </p:nvPr>
        </p:nvGraphicFramePr>
        <p:xfrm>
          <a:off x="0" y="1125538"/>
          <a:ext cx="9144000" cy="1798637"/>
        </p:xfrm>
        <a:graphic>
          <a:graphicData uri="http://schemas.openxmlformats.org/drawingml/2006/table">
            <a:tbl>
              <a:tblPr/>
              <a:tblGrid>
                <a:gridCol w="1973263"/>
                <a:gridCol w="1933575"/>
                <a:gridCol w="3402012"/>
                <a:gridCol w="1835150"/>
              </a:tblGrid>
              <a:tr h="179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обучающимися имеющими проблемы в развитии, девиантными, соц. запущенными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обучающихся   в различных  мероприятиях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обучающегося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слушатель)-1 балл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каждого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учащихся, принявших участие в любых мероприятиях по предмету-0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04" name="Group 100"/>
          <p:cNvGraphicFramePr>
            <a:graphicFrameLocks noGrp="1"/>
          </p:cNvGraphicFramePr>
          <p:nvPr>
            <p:ph sz="half" idx="2"/>
          </p:nvPr>
        </p:nvGraphicFramePr>
        <p:xfrm>
          <a:off x="0" y="2924175"/>
          <a:ext cx="9144000" cy="4327525"/>
        </p:xfrm>
        <a:graphic>
          <a:graphicData uri="http://schemas.openxmlformats.org/drawingml/2006/table">
            <a:tbl>
              <a:tblPr/>
              <a:tblGrid>
                <a:gridCol w="1908175"/>
                <a:gridCol w="2016125"/>
                <a:gridCol w="1722438"/>
                <a:gridCol w="1677987"/>
                <a:gridCol w="1819275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педагогического опыта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публикаций с предоставлением издания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на международном (5 баллов), российском (4 балла), республиканском (3 балла)  уровнях. За каждую.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на муниципальном (2 балла), школьном (1 балл) уровнях.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каждую.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публикаций-0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Педсоветах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каждое выступление  на Педагогическом совете -1 балл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на семинарах, конференциях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выступлений  на международном (5 баллов), российском (4 балла), республиканском (3 балла) уровнях.  За каждое.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выступлений на муниципальном (2 балла), школьном (1 балл) уровнях.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каждое.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выступлений- 0 баллов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1929</Words>
  <Application>Microsoft Office PowerPoint</Application>
  <PresentationFormat>Экран (4:3)</PresentationFormat>
  <Paragraphs>497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Symbol</vt:lpstr>
      <vt:lpstr>Тема Office</vt:lpstr>
      <vt:lpstr>Грейдинг: технология построения системы управления педагогическим персоналом</vt:lpstr>
      <vt:lpstr>Цель:</vt:lpstr>
      <vt:lpstr> Решение  управленческих задач:</vt:lpstr>
      <vt:lpstr>Понятие «ГРЕЙДИНГ»</vt:lpstr>
      <vt:lpstr> Изменения </vt:lpstr>
      <vt:lpstr>Индикаторы и показатели деятельности учителя - предметника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Школьные методические объединения</vt:lpstr>
      <vt:lpstr>1 часть: Основные виды деятельности руководителя МО: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Грейдинг педагогов в образовательном учреждении</dc:title>
  <dc:creator>Наташа</dc:creator>
  <cp:lastModifiedBy>Admin</cp:lastModifiedBy>
  <cp:revision>16</cp:revision>
  <dcterms:created xsi:type="dcterms:W3CDTF">2015-11-15T12:04:06Z</dcterms:created>
  <dcterms:modified xsi:type="dcterms:W3CDTF">2018-06-25T16:05:15Z</dcterms:modified>
</cp:coreProperties>
</file>